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77" r:id="rId14"/>
    <p:sldId id="267" r:id="rId15"/>
    <p:sldId id="278" r:id="rId16"/>
    <p:sldId id="269" r:id="rId17"/>
    <p:sldId id="279" r:id="rId18"/>
    <p:sldId id="270" r:id="rId19"/>
    <p:sldId id="271" r:id="rId20"/>
    <p:sldId id="272" r:id="rId21"/>
    <p:sldId id="274" r:id="rId22"/>
    <p:sldId id="275" r:id="rId23"/>
    <p:sldId id="273"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42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2035357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1444247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2577788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58624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246298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2902565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800973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3124147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3409058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1651500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829BF96E-7541-4821-B430-D5B59E518BDE}" type="datetimeFigureOut">
              <a:rPr lang="es-AR" smtClean="0"/>
              <a:t>13/10/2015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E557090D-274B-4A00-BD51-154D1CDFC3B8}" type="slidenum">
              <a:rPr lang="es-AR" smtClean="0"/>
              <a:t>‹Nº›</a:t>
            </a:fld>
            <a:endParaRPr lang="es-AR"/>
          </a:p>
        </p:txBody>
      </p:sp>
    </p:spTree>
    <p:extLst>
      <p:ext uri="{BB962C8B-B14F-4D97-AF65-F5344CB8AC3E}">
        <p14:creationId xmlns:p14="http://schemas.microsoft.com/office/powerpoint/2010/main" val="423570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9BF96E-7541-4821-B430-D5B59E518BDE}" type="datetimeFigureOut">
              <a:rPr lang="es-AR" smtClean="0"/>
              <a:t>13/10/2015</a:t>
            </a:fld>
            <a:endParaRPr lang="es-A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57090D-274B-4A00-BD51-154D1CDFC3B8}" type="slidenum">
              <a:rPr lang="es-AR" smtClean="0"/>
              <a:t>‹Nº›</a:t>
            </a:fld>
            <a:endParaRPr lang="es-AR"/>
          </a:p>
        </p:txBody>
      </p:sp>
    </p:spTree>
    <p:extLst>
      <p:ext uri="{BB962C8B-B14F-4D97-AF65-F5344CB8AC3E}">
        <p14:creationId xmlns:p14="http://schemas.microsoft.com/office/powerpoint/2010/main" val="30223830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2"/>
          </a:solidFill>
        </p:spPr>
        <p:txBody>
          <a:bodyPr>
            <a:normAutofit/>
          </a:bodyPr>
          <a:lstStyle/>
          <a:p>
            <a:r>
              <a:rPr lang="es-AR" b="1" dirty="0" smtClean="0"/>
              <a:t>Exportaciones y Logística Agrícolas de Argentina. </a:t>
            </a:r>
            <a:br>
              <a:rPr lang="es-AR" b="1" dirty="0" smtClean="0"/>
            </a:br>
            <a:r>
              <a:rPr lang="es-AR" b="1" dirty="0" smtClean="0"/>
              <a:t>Desafíos y Oportunidades. </a:t>
            </a:r>
            <a:br>
              <a:rPr lang="es-AR" b="1" dirty="0" smtClean="0"/>
            </a:br>
            <a:r>
              <a:rPr lang="es-AR" b="1" dirty="0" smtClean="0"/>
              <a:t/>
            </a:r>
            <a:br>
              <a:rPr lang="es-AR" b="1" dirty="0" smtClean="0"/>
            </a:br>
            <a:r>
              <a:rPr lang="es-AR" sz="2800" b="1" dirty="0" smtClean="0"/>
              <a:t>XXV Seminario Internacional de Puertos, Vías Navegables, Transporte Multimodal y Comercio Exterior</a:t>
            </a:r>
            <a:r>
              <a:rPr lang="es-AR" dirty="0" smtClean="0"/>
              <a:t/>
            </a:r>
            <a:br>
              <a:rPr lang="es-AR" dirty="0" smtClean="0"/>
            </a:br>
            <a:endParaRPr lang="es-AR" dirty="0"/>
          </a:p>
        </p:txBody>
      </p:sp>
      <p:pic>
        <p:nvPicPr>
          <p:cNvPr id="4"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7481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
        <p:nvSpPr>
          <p:cNvPr id="3" name="2 Marcador de contenido"/>
          <p:cNvSpPr>
            <a:spLocks noGrp="1"/>
          </p:cNvSpPr>
          <p:nvPr>
            <p:ph idx="1"/>
          </p:nvPr>
        </p:nvSpPr>
        <p:spPr>
          <a:xfrm>
            <a:off x="0" y="836712"/>
            <a:ext cx="9144000" cy="6021288"/>
          </a:xfrm>
          <a:solidFill>
            <a:schemeClr val="bg2"/>
          </a:solidFill>
        </p:spPr>
        <p:txBody>
          <a:bodyPr/>
          <a:lstStyle/>
          <a:p>
            <a:pPr marL="0" indent="0">
              <a:buNone/>
            </a:pPr>
            <a:endParaRPr lang="es-AR" dirty="0" smtClean="0"/>
          </a:p>
          <a:p>
            <a:pPr marL="0" indent="0">
              <a:buNone/>
            </a:pPr>
            <a:endParaRPr lang="es-AR" dirty="0"/>
          </a:p>
          <a:p>
            <a:pPr marL="0" indent="0" algn="just">
              <a:buNone/>
            </a:pPr>
            <a:r>
              <a:rPr lang="es-AR" dirty="0" smtClean="0"/>
              <a:t>La </a:t>
            </a:r>
            <a:r>
              <a:rPr lang="es-AR" dirty="0"/>
              <a:t>desregulación portuaria que permitió la ley 24.093 (1992) descentralizó política y financieramente al sector, generando puertos de usos públicos (nacionales, provinciales, municipales) y privados para su gestión, definiendo sus destinos como comerciales, recreativos e industriales.</a:t>
            </a:r>
          </a:p>
          <a:p>
            <a:endParaRPr lang="es-AR" dirty="0"/>
          </a:p>
        </p:txBody>
      </p:sp>
      <p:pic>
        <p:nvPicPr>
          <p:cNvPr id="4"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4412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La </a:t>
            </a:r>
            <a:r>
              <a:rPr lang="es-AR" dirty="0"/>
              <a:t>ley determinó la transferencia de los puertos a sus provincias respectivas y en el caso de los puertos de  Rosario, Buenos Aires, </a:t>
            </a:r>
            <a:r>
              <a:rPr lang="es-AR" dirty="0" err="1"/>
              <a:t>Quequén</a:t>
            </a:r>
            <a:r>
              <a:rPr lang="es-AR" dirty="0"/>
              <a:t> y Bahía Blanca se exigió la creación de entes públicos no estatales para su administración.</a:t>
            </a:r>
          </a:p>
          <a:p>
            <a:endParaRPr lang="es-A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960138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2 Marcador de contenido"/>
          <p:cNvSpPr txBox="1">
            <a:spLocks/>
          </p:cNvSpPr>
          <p:nvPr/>
        </p:nvSpPr>
        <p:spPr>
          <a:xfrm>
            <a:off x="0" y="835026"/>
            <a:ext cx="9144000" cy="6022974"/>
          </a:xfrm>
          <a:prstGeom prst="rect">
            <a:avLst/>
          </a:prstGeom>
          <a:solidFill>
            <a:schemeClr val="bg2"/>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endParaRPr lang="es-AR" dirty="0" smtClean="0"/>
          </a:p>
          <a:p>
            <a:pPr marL="0" indent="0" algn="just">
              <a:buFont typeface="Arial" panose="020B0604020202020204" pitchFamily="34" charset="0"/>
              <a:buNone/>
            </a:pPr>
            <a:endParaRPr lang="es-AR" dirty="0" smtClean="0"/>
          </a:p>
          <a:p>
            <a:pPr marL="0" indent="0" algn="just">
              <a:buNone/>
            </a:pPr>
            <a:r>
              <a:rPr lang="es-AR" dirty="0"/>
              <a:t>En el caso de Buenos Aires se vetó parcialmente la ley (</a:t>
            </a:r>
            <a:r>
              <a:rPr lang="es-AR" dirty="0" err="1"/>
              <a:t>Dec</a:t>
            </a:r>
            <a:r>
              <a:rPr lang="es-AR" dirty="0"/>
              <a:t>. 1.029/92), no permitiendo la transferencia a la ciudad de Bs. As. Y manteniendo el puerto bajo gestión del estado nacional (AGP). Transfiriendo a la provincia de Bs As la sección del Dock Sud.</a:t>
            </a:r>
          </a:p>
          <a:p>
            <a:endParaRPr lang="es-AR" dirty="0"/>
          </a:p>
        </p:txBody>
      </p:sp>
      <p:pic>
        <p:nvPicPr>
          <p:cNvPr id="6"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4191210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Este </a:t>
            </a:r>
            <a:r>
              <a:rPr lang="es-AR" dirty="0"/>
              <a:t>proceso independizó la presencia del Estado Nacional de la propiedad, responsabilidad y operatoria portuaria. Permitió mejoras sustanciales al comercio exterior argentino dado por bajas de costos relevantes, aumentando la eficiencia en los puertos como así también la infraestructura privada de estos</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1343694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En </a:t>
            </a:r>
            <a:r>
              <a:rPr lang="es-AR" dirty="0"/>
              <a:t>el caso de los puertos públicos se produjo en cambio un retraso en sus desarrollos y una falta de adecuación en lo concerniente a sus infraestructuras y gestión. Que hoy en día necesitan un perentorio proceso de reflexión y análisis, como así también de modernización en todas sus facetas.</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461840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r>
              <a:rPr lang="es-AR" dirty="0" smtClean="0"/>
              <a:t>En </a:t>
            </a:r>
            <a:r>
              <a:rPr lang="es-AR" dirty="0"/>
              <a:t>la actualidad se mueven a nivel nacional más de 320 millones de toneladas anuales de cargas. La partición modal se ha sesgado hacia el transporte carretero en casi un 90%. Donde el transporte ferroviario ha reducido su participación a un tercio de lo que movilizaba hace treinta años y el transporte fluvial no ha desarrollado más del 20 % de su potencial</a:t>
            </a:r>
            <a:r>
              <a:rPr lang="es-ES" dirty="0"/>
              <a:t>.</a:t>
            </a:r>
            <a:endParaRPr lang="es-AR"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558247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r>
              <a:rPr lang="es-AR" dirty="0" smtClean="0"/>
              <a:t>Este </a:t>
            </a:r>
            <a:r>
              <a:rPr lang="es-AR" dirty="0"/>
              <a:t>cuadro de situación nos muestra un alto nivel de congestión en las principales zonas portuarias del país (Gran Rosario, Zarate, Campana, Buenos Aires, Bahía Blanca) lo cual  incrementa los costos de flete de transporte, los índices de siniestralidad y torna deficiente el desempeño logístico, afectando la competitividad económica de los productos de nuestro país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082185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endParaRPr lang="es-AR" dirty="0"/>
          </a:p>
          <a:p>
            <a:pPr marL="0" indent="0" algn="just">
              <a:buNone/>
            </a:pPr>
            <a:r>
              <a:rPr lang="es-AR" dirty="0" smtClean="0"/>
              <a:t>Un </a:t>
            </a:r>
            <a:r>
              <a:rPr lang="es-AR" dirty="0"/>
              <a:t>claro ejemplo de esto se da en el sistema portuario del Gran Rosario por donde se despacha el 78% de los granos, harinas, aceites y biodiesel que exporta la Argentina. Hoy circulan por el AMGRO más de 1.5 millones de camiones por año para transportar granos a las fábricas y terminales portuarias.</a:t>
            </a:r>
          </a:p>
          <a:p>
            <a:endParaRPr lang="es-AR"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67716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840" y="0"/>
            <a:ext cx="9144000" cy="835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2 Marcador de contenido"/>
          <p:cNvSpPr txBox="1">
            <a:spLocks/>
          </p:cNvSpPr>
          <p:nvPr/>
        </p:nvSpPr>
        <p:spPr>
          <a:xfrm>
            <a:off x="0" y="835026"/>
            <a:ext cx="9144000" cy="6022974"/>
          </a:xfrm>
          <a:prstGeom prst="rect">
            <a:avLst/>
          </a:prstGeom>
          <a:solidFill>
            <a:schemeClr val="bg2"/>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es-AR" dirty="0" smtClean="0"/>
          </a:p>
          <a:p>
            <a:pPr marL="0" indent="0">
              <a:buFont typeface="Arial" panose="020B0604020202020204" pitchFamily="34" charset="0"/>
              <a:buNone/>
            </a:pPr>
            <a:endParaRPr lang="es-AR" dirty="0" smtClean="0"/>
          </a:p>
          <a:p>
            <a:pPr marL="0" indent="0">
              <a:buNone/>
            </a:pPr>
            <a:r>
              <a:rPr lang="es-AR" dirty="0"/>
              <a:t>De incrementarse la producción granaría un 25% más para el próximo quinquenio (2016-2020) se elevaría la circulación de camiones a cerca de 1.8 millones y de superar un 45% de producción, esta cifra obligaría con el actual sistema a movilizar 2.3 millones de </a:t>
            </a:r>
            <a:r>
              <a:rPr lang="es-AR" dirty="0" smtClean="0"/>
              <a:t>camiones,  </a:t>
            </a:r>
            <a:r>
              <a:rPr lang="es-AR" dirty="0"/>
              <a:t>de ida solamente, a la zona portuaria.</a:t>
            </a:r>
          </a:p>
          <a:p>
            <a:endParaRPr lang="es-AR" dirty="0"/>
          </a:p>
        </p:txBody>
      </p:sp>
      <p:pic>
        <p:nvPicPr>
          <p:cNvPr id="6"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16270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s-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2 Marcador de contenido"/>
          <p:cNvSpPr txBox="1">
            <a:spLocks/>
          </p:cNvSpPr>
          <p:nvPr/>
        </p:nvSpPr>
        <p:spPr>
          <a:xfrm>
            <a:off x="0" y="835026"/>
            <a:ext cx="9144000" cy="6022974"/>
          </a:xfrm>
          <a:prstGeom prst="rect">
            <a:avLst/>
          </a:prstGeom>
          <a:solidFill>
            <a:schemeClr val="bg2"/>
          </a:solid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endParaRPr lang="es-AR" dirty="0" smtClean="0"/>
          </a:p>
          <a:p>
            <a:pPr marL="0" indent="0">
              <a:buFont typeface="Arial" panose="020B0604020202020204" pitchFamily="34" charset="0"/>
              <a:buNone/>
            </a:pPr>
            <a:endParaRPr lang="es-AR" dirty="0" smtClean="0"/>
          </a:p>
          <a:p>
            <a:pPr marL="0" indent="0" algn="just">
              <a:buNone/>
            </a:pPr>
            <a:r>
              <a:rPr lang="es-AR" dirty="0"/>
              <a:t>Por lo tanto, al darse estas proyecciones crecerá aproximadamente un 25% la demanda de buques para despachar aceites y biocombustibles argentinos, como así también entre un 18% a 20% la de buques para trasladar granos, harinas, algodón y azúcar. A la vez se incrementaría en la zona sustancialmente la necesidad de contenedores para despachar carnes y lácteos.</a:t>
            </a:r>
          </a:p>
          <a:p>
            <a:endParaRPr lang="es-AR" dirty="0"/>
          </a:p>
        </p:txBody>
      </p:sp>
      <p:pic>
        <p:nvPicPr>
          <p:cNvPr id="6"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500377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lgn="just">
              <a:buNone/>
            </a:pPr>
            <a:endParaRPr lang="es-AR" dirty="0" smtClean="0"/>
          </a:p>
          <a:p>
            <a:pPr marL="0" indent="0" algn="just">
              <a:buNone/>
            </a:pPr>
            <a:endParaRPr lang="es-AR" dirty="0" smtClean="0"/>
          </a:p>
          <a:p>
            <a:pPr marL="0" indent="0" algn="just">
              <a:buNone/>
            </a:pPr>
            <a:r>
              <a:rPr lang="es-AR" dirty="0" smtClean="0"/>
              <a:t>El </a:t>
            </a:r>
            <a:r>
              <a:rPr lang="es-AR" dirty="0"/>
              <a:t>caso del Gran Rosario, que usamos como ejemplo, se repite en el conjunto de la infraestructura portuaria nacional; dándose una fuerte concentración de la matriz de cargas en el autotransporte, teniendo un estado regular la red vial más allá de la inversión de los últimos años.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523732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Produciéndose una fuerte expansión en capacidad portuaria, con problemas crecientes en los accesos terrestres, con necesidad de mejoras en los accesos náuticos y profundizándose en los últimos años la conflictividad laboral y social.</a:t>
            </a:r>
          </a:p>
          <a:p>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916364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6" y="835026"/>
            <a:ext cx="9143244" cy="6022974"/>
          </a:xfrm>
          <a:solidFill>
            <a:schemeClr val="bg2"/>
          </a:solidFill>
        </p:spPr>
        <p:txBody>
          <a:bodyPr/>
          <a:lstStyle/>
          <a:p>
            <a:pPr marL="0" indent="0" algn="just">
              <a:buNone/>
            </a:pPr>
            <a:endParaRPr lang="es-AR" dirty="0" smtClean="0"/>
          </a:p>
          <a:p>
            <a:pPr marL="0" indent="0" algn="just">
              <a:buNone/>
            </a:pPr>
            <a:endParaRPr lang="es-AR" dirty="0" smtClean="0"/>
          </a:p>
          <a:p>
            <a:pPr marL="0" indent="0" algn="just">
              <a:buNone/>
            </a:pPr>
            <a:r>
              <a:rPr lang="es-AR" dirty="0" smtClean="0"/>
              <a:t>Esta </a:t>
            </a:r>
            <a:r>
              <a:rPr lang="es-AR" dirty="0"/>
              <a:t>situación se complejiza con el acceso físico limitado por la profundidad del Río de La Plata y los canales navegables, incrementando los costos de mantenimiento de dragado como así también los desafíos que imponen los buques de mayor eslora y el incremento de tráfico.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4211926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6" y="835026"/>
            <a:ext cx="9143244" cy="6022974"/>
          </a:xfrm>
          <a:solidFill>
            <a:schemeClr val="bg2"/>
          </a:solidFill>
        </p:spPr>
        <p:txBody>
          <a:bodyPr/>
          <a:lstStyle/>
          <a:p>
            <a:pPr marL="0" indent="0" algn="just">
              <a:buNone/>
            </a:pPr>
            <a:endParaRPr lang="es-AR" dirty="0" smtClean="0"/>
          </a:p>
          <a:p>
            <a:pPr marL="0" indent="0" algn="just">
              <a:buNone/>
            </a:pPr>
            <a:endParaRPr lang="es-AR" dirty="0" smtClean="0"/>
          </a:p>
          <a:p>
            <a:pPr marL="0" indent="0" algn="just">
              <a:buNone/>
            </a:pPr>
            <a:endParaRPr lang="es-AR" dirty="0"/>
          </a:p>
          <a:p>
            <a:pPr marL="0" indent="0" algn="just">
              <a:buNone/>
            </a:pPr>
            <a:r>
              <a:rPr lang="es-AR" dirty="0" smtClean="0"/>
              <a:t>Las restricciones a los trasbordos y las asimetrías en la navegación fluvio-marítima terminan de cerrar un cuadro perjudicial para el desarrollo del sistema portuario argentino.</a:t>
            </a:r>
          </a:p>
          <a:p>
            <a:pPr marL="0" indent="0">
              <a:buNone/>
            </a:pPr>
            <a:endParaRPr lang="es-AR"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884191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305" y="835026"/>
            <a:ext cx="9134695" cy="6022974"/>
          </a:xfrm>
          <a:solidFill>
            <a:schemeClr val="bg2"/>
          </a:solidFill>
        </p:spPr>
        <p:txBody>
          <a:bodyPr>
            <a:normAutofit/>
          </a:bodyPr>
          <a:lstStyle/>
          <a:p>
            <a:pPr marL="0" indent="0" algn="just">
              <a:buNone/>
            </a:pPr>
            <a:endParaRPr lang="es-AR" dirty="0" smtClean="0"/>
          </a:p>
          <a:p>
            <a:pPr marL="0" indent="0" algn="just">
              <a:buNone/>
            </a:pPr>
            <a:endParaRPr lang="es-AR" dirty="0" smtClean="0"/>
          </a:p>
          <a:p>
            <a:pPr marL="0" indent="0" algn="just">
              <a:buNone/>
            </a:pPr>
            <a:r>
              <a:rPr lang="es-AR" dirty="0" smtClean="0"/>
              <a:t>Esta </a:t>
            </a:r>
            <a:r>
              <a:rPr lang="es-AR" dirty="0"/>
              <a:t>situación se complejiza con el acceso físico limitado por la profundidad del Río de La Plata y los canales navegables, incrementando los costos de mantenimiento de dragado como así también los desafíos que imponen los buques de mayor eslora y el incremento de tráfico.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5"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76680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305" y="835026"/>
            <a:ext cx="9134695" cy="6022974"/>
          </a:xfrm>
          <a:solidFill>
            <a:schemeClr val="bg2"/>
          </a:solidFill>
        </p:spPr>
        <p:txBody>
          <a:bodyPr>
            <a:normAutofit/>
          </a:bodyPr>
          <a:lstStyle/>
          <a:p>
            <a:pPr marL="0" indent="0" algn="just">
              <a:buNone/>
            </a:pPr>
            <a:endParaRPr lang="es-AR" dirty="0" smtClean="0"/>
          </a:p>
          <a:p>
            <a:pPr marL="0" indent="0" algn="just">
              <a:buNone/>
            </a:pPr>
            <a:endParaRPr lang="es-AR" dirty="0" smtClean="0"/>
          </a:p>
          <a:p>
            <a:pPr marL="0" indent="0" algn="just">
              <a:buNone/>
            </a:pPr>
            <a:endParaRPr lang="es-AR" dirty="0"/>
          </a:p>
          <a:p>
            <a:pPr marL="0" indent="0" algn="just">
              <a:buNone/>
            </a:pPr>
            <a:r>
              <a:rPr lang="es-AR" dirty="0" smtClean="0"/>
              <a:t>Las </a:t>
            </a:r>
            <a:r>
              <a:rPr lang="es-AR" dirty="0"/>
              <a:t>restricciones a los trasbordos y las asimetrías en la navegación fluvio-marítima terminan de cerrar un cuadro perjudicial para el desarrollo del sistema portuario argentino.</a:t>
            </a:r>
          </a:p>
          <a:p>
            <a:endParaRPr lang="es-AR"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5"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41970206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El </a:t>
            </a:r>
            <a:r>
              <a:rPr lang="es-AR" dirty="0"/>
              <a:t>desempeño logístico argentino viene mostrando un deterioro progresivo. Más allá de la realidad macroeconómica nacional (cepo, deterioro del tipo de cambio, necesidad de recuperación de los superávits fiscal y comercial), es en la  falta de infraestructuras y de la planificación del transporte de cargas donde se encuentra el principal “cuello de botella”.</a:t>
            </a:r>
          </a:p>
          <a:p>
            <a:pPr marL="0" indent="0" algn="just">
              <a:buNone/>
            </a:pPr>
            <a:endParaRPr lang="es-AR"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12222268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r>
              <a:rPr lang="es-AR" dirty="0" smtClean="0"/>
              <a:t>Si </a:t>
            </a:r>
            <a:r>
              <a:rPr lang="es-AR" dirty="0"/>
              <a:t>mantenemos  el actual nivel de inversión en infraestructura que oscila en el 1,5% del PBI (el triple que los 90, equivalente a los 80), donde mayoritariamente la inversión se da en carreteras, el resultado que podemos esperar es mantenernos en un status quo, en el cual se daría una reducción gradual de la competitividad. </a:t>
            </a:r>
          </a:p>
          <a:p>
            <a:pPr marL="0" indent="0" algn="just">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919762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r>
              <a:rPr lang="es-AR" dirty="0" smtClean="0"/>
              <a:t>Aunque </a:t>
            </a:r>
            <a:r>
              <a:rPr lang="es-AR" dirty="0"/>
              <a:t>el cambio necesario en la matriz modal Argentina que buscamos generar exige desarrollar lo anteriormente descripto optimizando la infraestructura portuaria pública del litoral con el cabotaje fluvio-marítimo, junto al transporte de cargas ferroviarias, con niveles de inversión entre un 5 - 6% del PBI, contando con los consensos y la planificación adecuada.</a:t>
            </a:r>
          </a:p>
          <a:p>
            <a:pPr marL="0" indent="0" algn="just">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595992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lgn="just">
              <a:buNone/>
            </a:pPr>
            <a:endParaRPr lang="es-AR" dirty="0" smtClean="0"/>
          </a:p>
          <a:p>
            <a:pPr marL="0" indent="0" algn="just">
              <a:buNone/>
            </a:pPr>
            <a:endParaRPr lang="es-AR" dirty="0"/>
          </a:p>
          <a:p>
            <a:pPr marL="0" indent="0" algn="just">
              <a:buNone/>
            </a:pPr>
            <a:endParaRPr lang="es-AR" dirty="0"/>
          </a:p>
          <a:p>
            <a:pPr marL="0" indent="0" algn="just">
              <a:buNone/>
            </a:pPr>
            <a:r>
              <a:rPr lang="es-AR" dirty="0" smtClean="0"/>
              <a:t>Por </a:t>
            </a:r>
            <a:r>
              <a:rPr lang="es-AR" dirty="0"/>
              <a:t>esto es necesario evitar el divorcio entre áreas de gestión pública y apuntar a un trabajo integrado y coordinado entre organismos del estado, que en muchas ocasiones pierden eficiencia atrapados en una innecesaria competencia.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35929115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r>
              <a:rPr lang="es-AR" dirty="0" smtClean="0"/>
              <a:t>Concibiendo el diseño de las políticas de infraestructura de transporte y los servicios derivados con un criterio de sustentabilidad</a:t>
            </a:r>
            <a:r>
              <a:rPr lang="es-ES" dirty="0" smtClean="0"/>
              <a:t> y de eficiencia en el retorno de la inversión pública; </a:t>
            </a:r>
            <a:r>
              <a:rPr lang="es-AR" dirty="0" smtClean="0"/>
              <a:t>logrando el financiamiento necesario para el desarrollo de estas y superando las limitaciones a su acceso y la escasa presencia de los mercados de capitales; podemos aspirar a superar los desafíos que nos impone la situación actual.</a:t>
            </a:r>
          </a:p>
          <a:p>
            <a:pPr marL="0" indent="0" algn="just">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125319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just">
              <a:buNone/>
            </a:pPr>
            <a:endParaRPr lang="es-AR" dirty="0" smtClean="0"/>
          </a:p>
          <a:p>
            <a:pPr marL="0" indent="0" algn="just">
              <a:buNone/>
            </a:pPr>
            <a:endParaRPr lang="es-AR" dirty="0"/>
          </a:p>
          <a:p>
            <a:pPr marL="0" indent="0" algn="just">
              <a:buNone/>
            </a:pPr>
            <a:r>
              <a:rPr lang="es-AR" dirty="0" smtClean="0"/>
              <a:t>La </a:t>
            </a:r>
            <a:r>
              <a:rPr lang="es-AR" dirty="0"/>
              <a:t>inversión en infraestructura de transporte es condición necesaria pero no suficiente para impulsar el proceso de desarrollo nacional. Esta inversión debe asentarse sobre una organización y gestión que apunte a consolidar institucionalmente el proceso, promoviendo la cooperación entre actores públicos y privados.</a:t>
            </a:r>
          </a:p>
          <a:p>
            <a:pPr marL="0" indent="0" algn="just">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08988" y="611663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1282151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a:p>
            <a:pPr marL="0" indent="0" algn="ctr">
              <a:buNone/>
            </a:pPr>
            <a:r>
              <a:rPr lang="es-ES" dirty="0"/>
              <a:t>En el transcurso de estos 20 años Rosario y su área metropolitana se consolidó como el nodo logístico de transporte y cargas de la Argentina.</a:t>
            </a:r>
          </a:p>
          <a:p>
            <a:pPr marL="0" indent="0" algn="just">
              <a:buNone/>
            </a:pPr>
            <a:endParaRPr lang="es-AR"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5893"/>
            <a:ext cx="9142413" cy="630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lgn="just">
              <a:buNone/>
            </a:pPr>
            <a:r>
              <a:rPr lang="es-ES" dirty="0" smtClean="0"/>
              <a:t>Su </a:t>
            </a:r>
            <a:r>
              <a:rPr lang="es-ES" dirty="0"/>
              <a:t>sistema de producción se centra en los agroalimentos. Ubicando a la Argentina como quinta producción del mundo y primera en relación a las exportaciones de estas con relación al producto bruto per cápita.</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a:p>
            <a:pPr marL="0" indent="0" algn="ctr">
              <a:buNone/>
            </a:pPr>
            <a:r>
              <a:rPr lang="es-AR" sz="4400" b="1" dirty="0" smtClean="0"/>
              <a:t>MUCHAS GRACIAS</a:t>
            </a:r>
            <a:endParaRPr lang="es-AR" sz="4400" b="1" dirty="0"/>
          </a:p>
          <a:p>
            <a:pPr marL="0" indent="0" algn="r">
              <a:buNone/>
            </a:pPr>
            <a:endParaRPr lang="es-AR" sz="2400" dirty="0" smtClean="0"/>
          </a:p>
          <a:p>
            <a:pPr marL="0" indent="0" algn="r">
              <a:buNone/>
            </a:pPr>
            <a:endParaRPr lang="es-AR" sz="2400" dirty="0" smtClean="0"/>
          </a:p>
          <a:p>
            <a:pPr marL="0" indent="0" algn="r">
              <a:buNone/>
            </a:pPr>
            <a:r>
              <a:rPr lang="es-AR" sz="2400" b="1" dirty="0" smtClean="0"/>
              <a:t>Juan </a:t>
            </a:r>
            <a:r>
              <a:rPr lang="es-AR" sz="2400" b="1" dirty="0"/>
              <a:t>Carlos Venesia</a:t>
            </a:r>
          </a:p>
          <a:p>
            <a:pPr marL="0" indent="0" algn="r">
              <a:buNone/>
            </a:pPr>
            <a:r>
              <a:rPr lang="es-AR" sz="2400" dirty="0"/>
              <a:t>Director General Instituto de Desarrollo Regional </a:t>
            </a:r>
            <a:r>
              <a:rPr lang="es-AR" sz="2400" dirty="0" smtClean="0"/>
              <a:t>Rosario</a:t>
            </a:r>
          </a:p>
          <a:p>
            <a:pPr marL="0" indent="0" algn="r">
              <a:buNone/>
            </a:pPr>
            <a:r>
              <a:rPr lang="es-AR" sz="2400" dirty="0" smtClean="0"/>
              <a:t>(www.fidr.org.ar)</a:t>
            </a:r>
            <a:endParaRPr lang="es-AR" sz="2400" dirty="0"/>
          </a:p>
          <a:p>
            <a:pPr marL="0" indent="0" algn="r">
              <a:buNone/>
            </a:pPr>
            <a:r>
              <a:rPr lang="es-AR" sz="2400" dirty="0"/>
              <a:t>Promotor del “Encuentro Argentino de Transporte Fluvial</a:t>
            </a:r>
            <a:r>
              <a:rPr lang="es-ES" sz="2400" dirty="0"/>
              <a:t>” (www.transportefluvial.com)</a:t>
            </a:r>
            <a:endParaRPr lang="es-AR" sz="2400"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3" y="692696"/>
            <a:ext cx="9144000" cy="6310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3568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fontScale="85000" lnSpcReduction="10000"/>
          </a:bodyPr>
          <a:lstStyle/>
          <a:p>
            <a:pPr marL="0" indent="0">
              <a:buNone/>
            </a:pPr>
            <a:endParaRPr lang="es-AR" dirty="0" smtClean="0"/>
          </a:p>
          <a:p>
            <a:pPr marL="0" indent="0">
              <a:buNone/>
            </a:pPr>
            <a:r>
              <a:rPr lang="es-ES" sz="4100" dirty="0" smtClean="0"/>
              <a:t>El </a:t>
            </a:r>
            <a:r>
              <a:rPr lang="es-ES" sz="4100" dirty="0"/>
              <a:t>AMGRO atrajo, en estos 20 años, importantes inversiones en el sector de terminales portuarias privadas. Superando los U$S 2500 millones, convirtiéndolo al sistema portuario regional en el principal exportador de graneles, derivados y biocombustibles de la Argentina.</a:t>
            </a:r>
          </a:p>
          <a:p>
            <a:pPr marL="0" indent="0" algn="just">
              <a:buNone/>
            </a:pPr>
            <a:r>
              <a:rPr lang="es-ES" sz="4100" dirty="0"/>
              <a:t>Situación que origina la necesidad de replantear la accesibilidad ferrovial del área y generar mejoras en la infraestructura portuaria publica. A  través de proyectos como el Circunvalar (2001) y la ampliación del Puerto de Rosario (2005)</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lgn="r">
              <a:buNone/>
            </a:pPr>
            <a:endParaRPr lang="es-ES" b="1" dirty="0" smtClean="0"/>
          </a:p>
          <a:p>
            <a:pPr marL="0" indent="0" algn="r">
              <a:buNone/>
            </a:pPr>
            <a:r>
              <a:rPr lang="es-ES" b="1" dirty="0" smtClean="0"/>
              <a:t>Proyecto </a:t>
            </a:r>
            <a:r>
              <a:rPr lang="es-ES" b="1" dirty="0"/>
              <a:t>Circunvalar</a:t>
            </a:r>
          </a:p>
          <a:p>
            <a:pPr marL="0" indent="0" algn="r">
              <a:buNone/>
            </a:pPr>
            <a:endParaRPr lang="es-ES" sz="1600" dirty="0" smtClean="0"/>
          </a:p>
          <a:p>
            <a:pPr marL="0" indent="0" algn="r">
              <a:buNone/>
            </a:pPr>
            <a:endParaRPr lang="es-ES" sz="1600" dirty="0"/>
          </a:p>
          <a:p>
            <a:pPr marL="0" indent="0" algn="r">
              <a:buNone/>
            </a:pPr>
            <a:endParaRPr lang="es-ES" sz="1600" dirty="0" smtClean="0"/>
          </a:p>
          <a:p>
            <a:pPr marL="0" indent="0" algn="r">
              <a:buNone/>
            </a:pPr>
            <a:endParaRPr lang="es-ES" sz="1600" dirty="0"/>
          </a:p>
          <a:p>
            <a:pPr marL="0" indent="0" algn="r">
              <a:buNone/>
            </a:pPr>
            <a:endParaRPr lang="es-ES" sz="1600" dirty="0" smtClean="0"/>
          </a:p>
          <a:p>
            <a:pPr marL="0" indent="0" algn="r">
              <a:buNone/>
            </a:pPr>
            <a:r>
              <a:rPr lang="es-ES" sz="1600" b="1" dirty="0" smtClean="0"/>
              <a:t>Plan </a:t>
            </a:r>
            <a:r>
              <a:rPr lang="es-ES" sz="1600" b="1" dirty="0"/>
              <a:t>de Intervención Ferro - Portuaria - Urbanística </a:t>
            </a:r>
          </a:p>
          <a:p>
            <a:pPr marL="0" indent="0" algn="r">
              <a:buNone/>
            </a:pPr>
            <a:r>
              <a:rPr lang="es-ES" sz="1600" b="1" dirty="0"/>
              <a:t>Más importante de la Argentina</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18159"/>
            <a:ext cx="4383754" cy="6033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5443" y="1053748"/>
            <a:ext cx="5853113"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endParaRPr lang="es-AR" sz="1400" b="1" dirty="0"/>
          </a:p>
          <a:p>
            <a:pPr>
              <a:defRPr/>
            </a:pPr>
            <a:endParaRPr lang="es-AR" sz="1400" b="1" dirty="0" smtClean="0"/>
          </a:p>
          <a:p>
            <a:pPr>
              <a:defRPr/>
            </a:pPr>
            <a:r>
              <a:rPr lang="es-AR" sz="1400" b="1" dirty="0" smtClean="0"/>
              <a:t>Plan </a:t>
            </a:r>
            <a:r>
              <a:rPr lang="es-AR" sz="1400" b="1" dirty="0"/>
              <a:t>estratégico alimentario (PEA): </a:t>
            </a:r>
            <a:r>
              <a:rPr lang="es-AR" sz="1400" dirty="0"/>
              <a:t>es una meta que establece un futuro deseado y posible.</a:t>
            </a:r>
          </a:p>
          <a:p>
            <a:pPr>
              <a:defRPr/>
            </a:pPr>
            <a:endParaRPr lang="es-AR" sz="1400" dirty="0"/>
          </a:p>
          <a:p>
            <a:pPr>
              <a:defRPr/>
            </a:pPr>
            <a:r>
              <a:rPr lang="es-AR" sz="1400" b="1" dirty="0"/>
              <a:t>Escenario de Referencia Agroindustrial Mundial y argentino (ERAMA): </a:t>
            </a:r>
            <a:r>
              <a:rPr lang="es-AR" sz="1400" dirty="0"/>
              <a:t>Es una proyección condicionada al supuesto de continuación de las tendencias actuales.</a:t>
            </a:r>
          </a:p>
          <a:p>
            <a:pPr marL="0" indent="0">
              <a:buNone/>
              <a:defRPr/>
            </a:pPr>
            <a:endParaRPr lang="es-AR" sz="1400" dirty="0" smtClean="0"/>
          </a:p>
          <a:p>
            <a:pPr marL="0" indent="0">
              <a:buNone/>
              <a:defRPr/>
            </a:pPr>
            <a:r>
              <a:rPr lang="es-AR" sz="1400" dirty="0" smtClean="0"/>
              <a:t>Fuente</a:t>
            </a:r>
            <a:r>
              <a:rPr lang="es-AR" sz="1400" dirty="0"/>
              <a:t>: Julio Calzada. BCR</a:t>
            </a:r>
          </a:p>
          <a:p>
            <a:pPr>
              <a:defRPr/>
            </a:pPr>
            <a:endParaRPr lang="es-AR" sz="1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7238" y="1724025"/>
            <a:ext cx="7629525" cy="340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fontScale="70000" lnSpcReduction="20000"/>
          </a:bodyPr>
          <a:lstStyle/>
          <a:p>
            <a:pPr marL="0" indent="0">
              <a:buNone/>
            </a:pPr>
            <a:endParaRPr lang="es-AR" dirty="0" smtClean="0"/>
          </a:p>
          <a:p>
            <a:pPr marL="0" indent="0">
              <a:buNone/>
            </a:pPr>
            <a:r>
              <a:rPr lang="es-AR" dirty="0" smtClean="0"/>
              <a:t>			</a:t>
            </a:r>
          </a:p>
          <a:p>
            <a:pPr marL="0" indent="0" algn="just">
              <a:buNone/>
            </a:pPr>
            <a:r>
              <a:rPr lang="es-ES" sz="4600" dirty="0"/>
              <a:t>Hoy circulan por el Gran Rosario 1,500,000 camiones (ida solamente) por año para transportar granos a las fabricas y terminales portuarias.</a:t>
            </a:r>
          </a:p>
          <a:p>
            <a:pPr marL="0" indent="0" algn="just">
              <a:buNone/>
            </a:pPr>
            <a:endParaRPr lang="es-ES" sz="4600" dirty="0"/>
          </a:p>
          <a:p>
            <a:pPr marL="0" indent="0" algn="just">
              <a:buNone/>
            </a:pPr>
            <a:r>
              <a:rPr lang="es-ES" sz="4600" dirty="0"/>
              <a:t>Si la producción Argentina de granos llegaría a 125 millones de </a:t>
            </a:r>
            <a:r>
              <a:rPr lang="es-ES" sz="4600" dirty="0" err="1"/>
              <a:t>Tn</a:t>
            </a:r>
            <a:r>
              <a:rPr lang="es-ES" sz="4600" dirty="0"/>
              <a:t>. circularían cerca de 1,8 millones de camiones</a:t>
            </a:r>
          </a:p>
          <a:p>
            <a:pPr marL="0" indent="0" algn="just">
              <a:buNone/>
            </a:pPr>
            <a:endParaRPr lang="es-ES" sz="4600" dirty="0"/>
          </a:p>
          <a:p>
            <a:pPr marL="0" indent="0" algn="just">
              <a:buNone/>
            </a:pPr>
            <a:r>
              <a:rPr lang="es-ES" sz="4600" dirty="0"/>
              <a:t>Si la producción alcanzara 154 millones de </a:t>
            </a:r>
            <a:r>
              <a:rPr lang="es-ES" sz="4600" dirty="0" err="1"/>
              <a:t>Tn</a:t>
            </a:r>
            <a:r>
              <a:rPr lang="es-ES" sz="4600" dirty="0"/>
              <a:t>. circularían cerca de 2,3 millones de camiones (ida solamente) </a:t>
            </a:r>
          </a:p>
          <a:p>
            <a:pPr marL="0" indent="0">
              <a:buNone/>
            </a:pPr>
            <a:r>
              <a:rPr lang="es-AR" sz="2300" dirty="0"/>
              <a:t>Fuente: Julio Calzada. BCR</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Rectángulo"/>
          <p:cNvSpPr/>
          <p:nvPr/>
        </p:nvSpPr>
        <p:spPr>
          <a:xfrm>
            <a:off x="1583668" y="968034"/>
            <a:ext cx="5976664" cy="369332"/>
          </a:xfrm>
          <a:prstGeom prst="rect">
            <a:avLst/>
          </a:prstGeom>
        </p:spPr>
        <p:txBody>
          <a:bodyPr wrap="square">
            <a:spAutoFit/>
          </a:bodyPr>
          <a:lstStyle/>
          <a:p>
            <a:pPr algn="ctr"/>
            <a:r>
              <a:rPr lang="es-ES" dirty="0"/>
              <a:t>Desempeño comparado con una trayectoria poco favorable</a:t>
            </a:r>
          </a:p>
        </p:txBody>
      </p:sp>
      <p:pic>
        <p:nvPicPr>
          <p:cNvPr id="6" name="Imagen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33809" y="1871230"/>
            <a:ext cx="5151438" cy="437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0010" y="1337365"/>
            <a:ext cx="4999037"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51520" y="2265332"/>
            <a:ext cx="1712913" cy="232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lvl="2" indent="0" algn="ctr">
              <a:buNone/>
            </a:pPr>
            <a:r>
              <a:rPr lang="es-ES_tradnl" sz="2600" b="1" dirty="0">
                <a:solidFill>
                  <a:schemeClr val="bg2">
                    <a:lumMod val="25000"/>
                  </a:schemeClr>
                </a:solidFill>
                <a:effectLst>
                  <a:outerShdw blurRad="38100" dist="38100" dir="2700000" algn="tl">
                    <a:srgbClr val="C0C0C0"/>
                  </a:outerShdw>
                </a:effectLst>
                <a:ea typeface="Tahoma" pitchFamily="34" charset="0"/>
                <a:cs typeface="Arial" charset="0"/>
              </a:rPr>
              <a:t>Costos logísticos en América Latina</a:t>
            </a:r>
            <a:endParaRPr lang="es-ES_tradnl" sz="1400" b="1" dirty="0">
              <a:solidFill>
                <a:schemeClr val="bg2">
                  <a:lumMod val="25000"/>
                </a:schemeClr>
              </a:solidFill>
              <a:effectLst>
                <a:outerShdw blurRad="38100" dist="38100" dir="2700000" algn="tl">
                  <a:srgbClr val="C0C0C0"/>
                </a:outerShdw>
              </a:effectLst>
              <a:ea typeface="Tahoma" pitchFamily="34" charset="0"/>
              <a:cs typeface="Arial" charset="0"/>
            </a:endParaRPr>
          </a:p>
          <a:p>
            <a:pPr marL="0" indent="0">
              <a:buNone/>
            </a:pPr>
            <a:endParaRPr lang="es-AR" dirty="0" smtClean="0"/>
          </a:p>
          <a:p>
            <a:pPr marL="0" lvl="2" indent="0" algn="ctr">
              <a:buNone/>
            </a:pPr>
            <a:r>
              <a:rPr lang="es-ES" sz="2600" b="1" dirty="0">
                <a:solidFill>
                  <a:schemeClr val="bg2">
                    <a:lumMod val="25000"/>
                  </a:schemeClr>
                </a:solidFill>
                <a:effectLst>
                  <a:outerShdw blurRad="38100" dist="38100" dir="2700000" algn="tl">
                    <a:srgbClr val="C0C0C0"/>
                  </a:outerShdw>
                </a:effectLst>
                <a:ea typeface="Tahoma" pitchFamily="34" charset="0"/>
                <a:cs typeface="Arial" charset="0"/>
              </a:rPr>
              <a:t>Son </a:t>
            </a:r>
            <a:r>
              <a:rPr lang="es-ES" sz="2600" b="1" dirty="0">
                <a:solidFill>
                  <a:schemeClr val="bg2">
                    <a:lumMod val="25000"/>
                  </a:schemeClr>
                </a:solidFill>
                <a:effectLst>
                  <a:outerShdw blurRad="38100" dist="38100" dir="2700000" algn="tl">
                    <a:srgbClr val="C0C0C0"/>
                  </a:outerShdw>
                </a:effectLst>
                <a:ea typeface="Tahoma" pitchFamily="34" charset="0"/>
                <a:cs typeface="Arial" charset="0"/>
              </a:rPr>
              <a:t>4 veces mayores que en los países de OCDE</a:t>
            </a:r>
          </a:p>
          <a:p>
            <a:pPr marL="0" lvl="2" indent="0" algn="ctr">
              <a:buNone/>
            </a:pPr>
            <a:r>
              <a:rPr lang="es-ES" sz="2600" b="1" dirty="0">
                <a:solidFill>
                  <a:schemeClr val="bg2">
                    <a:lumMod val="25000"/>
                  </a:schemeClr>
                </a:solidFill>
                <a:effectLst>
                  <a:outerShdw blurRad="38100" dist="38100" dir="2700000" algn="tl">
                    <a:srgbClr val="C0C0C0"/>
                  </a:outerShdw>
                </a:effectLst>
                <a:ea typeface="Tahoma" pitchFamily="34" charset="0"/>
                <a:cs typeface="Arial" charset="0"/>
              </a:rPr>
              <a:t>Representan 18 a 35% del valor del producto</a:t>
            </a:r>
          </a:p>
          <a:p>
            <a:pPr marL="0" indent="0">
              <a:buNone/>
            </a:pPr>
            <a:endParaRPr lang="es-AR" dirty="0" smtClean="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688" y="2901410"/>
            <a:ext cx="6089650" cy="320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9872" y="6341710"/>
            <a:ext cx="3925887"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buNone/>
            </a:pPr>
            <a:endParaRPr lang="es-AR" dirty="0" smtClean="0"/>
          </a:p>
          <a:p>
            <a:pPr marL="0" indent="0" algn="just">
              <a:buNone/>
            </a:pPr>
            <a:r>
              <a:rPr lang="es-ES" sz="3500" dirty="0"/>
              <a:t>Si mantenemos  el nivel actual de inversión, del 1,5% del PBI en infraestructura (el triple que los 90, equivalente a los 80), donde mayoritariamente la inversión sería en carreteras, el resultado que podemos esperar es mantenernos en un status quo, en el cual se daría una reducción gradual de la competitividad.</a:t>
            </a:r>
          </a:p>
          <a:p>
            <a:pPr marL="0" indent="0" algn="just">
              <a:buNone/>
            </a:pPr>
            <a:endParaRPr lang="es-AR" sz="3500"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fontScale="92500" lnSpcReduction="20000"/>
          </a:bodyPr>
          <a:lstStyle/>
          <a:p>
            <a:pPr marL="0" indent="0" algn="just">
              <a:buNone/>
            </a:pPr>
            <a:endParaRPr lang="es-AR" sz="4100" dirty="0" smtClean="0">
              <a:latin typeface="+mj-lt"/>
            </a:endParaRPr>
          </a:p>
          <a:p>
            <a:pPr marL="0" indent="0" algn="just">
              <a:buNone/>
            </a:pPr>
            <a:r>
              <a:rPr lang="es-AR" sz="3800" dirty="0" smtClean="0"/>
              <a:t>Desarrollando </a:t>
            </a:r>
            <a:r>
              <a:rPr lang="es-AR" sz="3800" dirty="0"/>
              <a:t>una inversión del 2,5% del PBI, optimizando los recursos, y distribuyéndolo por modos. </a:t>
            </a:r>
          </a:p>
          <a:p>
            <a:pPr marL="0" indent="0" algn="just">
              <a:buNone/>
              <a:defRPr/>
            </a:pPr>
            <a:r>
              <a:rPr lang="es-AR" sz="3800" dirty="0"/>
              <a:t>Contando  con un plan estratégico en transporte, que tenga una fuerte apuesta a la </a:t>
            </a:r>
            <a:r>
              <a:rPr lang="es-AR" sz="3800" dirty="0" err="1"/>
              <a:t>intermodalidad</a:t>
            </a:r>
            <a:r>
              <a:rPr lang="es-AR" sz="3800" dirty="0"/>
              <a:t>  y modernizando regulaciones y legislaciones imperantes.</a:t>
            </a:r>
          </a:p>
          <a:p>
            <a:pPr marL="0" indent="0" algn="just">
              <a:buNone/>
              <a:defRPr/>
            </a:pPr>
            <a:r>
              <a:rPr lang="es-AR" sz="3800" dirty="0"/>
              <a:t>Se generará un escenario de incremento de la competitividad Argentina y sus productos. Reduciéndose los costos logísticos y dándose un incremento en la productividad de la economía.</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lgn="just">
              <a:buNone/>
            </a:pPr>
            <a:endParaRPr lang="es-ES" dirty="0" smtClean="0"/>
          </a:p>
          <a:p>
            <a:pPr marL="0" indent="0" algn="just">
              <a:buNone/>
            </a:pPr>
            <a:r>
              <a:rPr lang="es-ES" dirty="0" smtClean="0"/>
              <a:t>Con </a:t>
            </a:r>
            <a:r>
              <a:rPr lang="es-ES" dirty="0"/>
              <a:t>niveles de inversión entre un 4-6% del PBI, contando con  los consensos y la planificación adecuada. </a:t>
            </a:r>
            <a:r>
              <a:rPr lang="es-ES" dirty="0"/>
              <a:t>Desarrollando el cabotaje fluvial y marítimo, junto con el transporte de cargas ferroviario. Podemos generar el cambio necesario en la matriz modal Argentina que tanto necesitamos. Sentando las bases de un proceso sostenido de desarrollo nacional.</a:t>
            </a:r>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buNone/>
            </a:pPr>
            <a:endParaRPr lang="es-AR" dirty="0" smtClean="0"/>
          </a:p>
          <a:p>
            <a:pPr marL="0" indent="0" algn="just">
              <a:buNone/>
            </a:pPr>
            <a:r>
              <a:rPr lang="es-AR" altLang="es-AR" sz="3500" dirty="0"/>
              <a:t>Para </a:t>
            </a:r>
            <a:r>
              <a:rPr lang="es-AR" altLang="es-AR" sz="3500" dirty="0"/>
              <a:t>esto es necesario evitar el divorcio entre áreas de gestión pública y apuntar a un trabajo integrado y coordinado entre organismos del estado, que en muchas ocasiones pierden eficiencia atrapados en una innecesaria competencia</a:t>
            </a:r>
            <a:r>
              <a:rPr lang="es-ES" altLang="es-AR" sz="3500" dirty="0"/>
              <a:t> </a:t>
            </a:r>
            <a:endParaRPr lang="en-US" altLang="es-AR" sz="35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buNone/>
            </a:pPr>
            <a:endParaRPr lang="es-AR" dirty="0" smtClean="0"/>
          </a:p>
          <a:p>
            <a:pPr marL="0" indent="0" algn="just">
              <a:buNone/>
            </a:pPr>
            <a:r>
              <a:rPr lang="es-AR" altLang="es-AR" sz="3500" dirty="0"/>
              <a:t>Concibiendo </a:t>
            </a:r>
            <a:r>
              <a:rPr lang="es-AR" altLang="es-AR" sz="3500" dirty="0"/>
              <a:t>el diseño de las políticas públicas  del sector portuario, como del transporte en general, con un criterio de sustentabilidad. Donde la planificación </a:t>
            </a:r>
            <a:r>
              <a:rPr lang="es-ES" altLang="es-AR" sz="3500" dirty="0"/>
              <a:t> y la modernización de los marcos  regulatorios  y legales recuperen la centralidad.</a:t>
            </a:r>
            <a:endParaRPr lang="en-US" altLang="es-AR" sz="3500"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buNone/>
            </a:pPr>
            <a:endParaRPr lang="es-AR" dirty="0" smtClean="0"/>
          </a:p>
          <a:p>
            <a:pPr marL="0" indent="0" algn="just">
              <a:buNone/>
            </a:pPr>
            <a:endParaRPr lang="es-AR" altLang="es-AR" sz="3500" dirty="0" smtClean="0"/>
          </a:p>
          <a:p>
            <a:pPr marL="0" indent="0" algn="just">
              <a:buNone/>
            </a:pPr>
            <a:r>
              <a:rPr lang="es-AR" altLang="es-AR" sz="3500" dirty="0" smtClean="0"/>
              <a:t>Lograr </a:t>
            </a:r>
            <a:r>
              <a:rPr lang="es-AR" altLang="es-AR" sz="3500" dirty="0"/>
              <a:t>el financiamiento necesario para el desarrollo de la infraestructura, superando las limitaciones a su acceso y la escasa presencia de los mercados de capitales</a:t>
            </a:r>
            <a:endParaRPr lang="en-US" altLang="es-AR" sz="3500"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normAutofit/>
          </a:bodyPr>
          <a:lstStyle/>
          <a:p>
            <a:pPr marL="0" indent="0">
              <a:buNone/>
            </a:pPr>
            <a:endParaRPr lang="es-AR" dirty="0" smtClean="0"/>
          </a:p>
          <a:p>
            <a:pPr marL="0" indent="0" algn="just">
              <a:buNone/>
            </a:pPr>
            <a:r>
              <a:rPr lang="es-AR" altLang="es-AR" sz="3500" dirty="0"/>
              <a:t>La </a:t>
            </a:r>
            <a:r>
              <a:rPr lang="es-AR" altLang="es-AR" sz="3500" dirty="0"/>
              <a:t>inversión en infraestructura portuaria y ferrovial es condición necesaria pero no suficiente para impulsar el proceso de desarrollo </a:t>
            </a:r>
            <a:r>
              <a:rPr lang="es-AR" altLang="es-AR" sz="3500" dirty="0"/>
              <a:t>nacional.</a:t>
            </a:r>
          </a:p>
          <a:p>
            <a:pPr marL="0" indent="0" algn="just">
              <a:buNone/>
            </a:pPr>
            <a:r>
              <a:rPr lang="es-AR" altLang="es-AR" sz="3500" dirty="0"/>
              <a:t>Esta </a:t>
            </a:r>
            <a:r>
              <a:rPr lang="es-AR" altLang="es-AR" sz="3500" dirty="0"/>
              <a:t>inversión debe asentarse sobre una organización que apunte a consolidar institucionalmente el proceso, promoviendo la cooperación entre actores públicos y privados</a:t>
            </a:r>
            <a:r>
              <a:rPr lang="es-ES" altLang="es-AR" sz="3500" dirty="0"/>
              <a:t> </a:t>
            </a:r>
            <a:endParaRPr lang="en-US" altLang="es-AR" sz="35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28735682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5026"/>
            <a:ext cx="9144000" cy="6022974"/>
          </a:xfrm>
          <a:solidFill>
            <a:schemeClr val="bg2"/>
          </a:solidFill>
        </p:spPr>
        <p:txBody>
          <a:bodyPr/>
          <a:lstStyle/>
          <a:p>
            <a:pPr marL="0" indent="0">
              <a:buNone/>
            </a:pPr>
            <a:endParaRPr lang="es-AR" dirty="0" smtClean="0"/>
          </a:p>
          <a:p>
            <a:pPr marL="0" indent="0">
              <a:buNone/>
            </a:pPr>
            <a:r>
              <a:rPr lang="es-AR" dirty="0" smtClean="0"/>
              <a:t>			</a:t>
            </a:r>
          </a:p>
          <a:p>
            <a:pPr marL="0" indent="0" algn="ctr">
              <a:buNone/>
            </a:pPr>
            <a:r>
              <a:rPr lang="es-AR" sz="4400" b="1" dirty="0" smtClean="0"/>
              <a:t>MUCHAS GRACIAS</a:t>
            </a:r>
            <a:endParaRPr lang="es-AR" sz="4400" b="1" dirty="0"/>
          </a:p>
          <a:p>
            <a:pPr marL="0" indent="0" algn="r">
              <a:buNone/>
            </a:pPr>
            <a:endParaRPr lang="es-AR" sz="2400" dirty="0" smtClean="0"/>
          </a:p>
          <a:p>
            <a:pPr marL="0" indent="0" algn="r">
              <a:buNone/>
            </a:pPr>
            <a:endParaRPr lang="es-AR" sz="2400" dirty="0" smtClean="0"/>
          </a:p>
          <a:p>
            <a:pPr marL="0" indent="0" algn="r">
              <a:buNone/>
            </a:pPr>
            <a:r>
              <a:rPr lang="es-AR" sz="2400" b="1" dirty="0" smtClean="0"/>
              <a:t>Juan </a:t>
            </a:r>
            <a:r>
              <a:rPr lang="es-AR" sz="2400" b="1" dirty="0"/>
              <a:t>Carlos Venesia</a:t>
            </a:r>
          </a:p>
          <a:p>
            <a:pPr marL="0" indent="0" algn="r">
              <a:buNone/>
            </a:pPr>
            <a:r>
              <a:rPr lang="es-AR" sz="2400" dirty="0"/>
              <a:t>Director General Instituto de Desarrollo Regional </a:t>
            </a:r>
            <a:r>
              <a:rPr lang="es-AR" sz="2400" dirty="0" smtClean="0"/>
              <a:t>Rosario</a:t>
            </a:r>
          </a:p>
          <a:p>
            <a:pPr marL="0" indent="0" algn="r">
              <a:buNone/>
            </a:pPr>
            <a:r>
              <a:rPr lang="es-AR" sz="2400" dirty="0" smtClean="0"/>
              <a:t>(www.fidr.org.ar)</a:t>
            </a:r>
            <a:endParaRPr lang="es-AR" sz="2400" dirty="0"/>
          </a:p>
          <a:p>
            <a:pPr marL="0" indent="0" algn="r">
              <a:buNone/>
            </a:pPr>
            <a:r>
              <a:rPr lang="es-AR" sz="2400" dirty="0"/>
              <a:t>Promotor del “Encuentro Argentino de Transporte Fluvial</a:t>
            </a:r>
            <a:r>
              <a:rPr lang="es-ES" sz="2400" dirty="0"/>
              <a:t>” (www.transportefluvial.com)</a:t>
            </a:r>
            <a:endParaRPr lang="es-AR" sz="2400" dirty="0"/>
          </a:p>
          <a:p>
            <a:pPr marL="0" indent="0" algn="r">
              <a:buNone/>
            </a:pPr>
            <a:endParaRPr lang="es-AR"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241698"/>
            <a:ext cx="620712" cy="627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a:spLocks noGrp="1"/>
          </p:cNvSpPr>
          <p:nvPr>
            <p:ph type="title"/>
          </p:nvPr>
        </p:nvSpPr>
        <p:spPr>
          <a:xfrm>
            <a:off x="0" y="0"/>
            <a:ext cx="9144000" cy="836712"/>
          </a:xfrm>
          <a:solidFill>
            <a:schemeClr val="bg2">
              <a:lumMod val="90000"/>
            </a:schemeClr>
          </a:solidFill>
        </p:spPr>
        <p:txBody>
          <a:bodyPr>
            <a:normAutofit/>
          </a:bodyPr>
          <a:lstStyle/>
          <a:p>
            <a:r>
              <a:rPr lang="es-AR" sz="2400" b="1" dirty="0"/>
              <a:t>Exportaciones y Logística Agrícolas de </a:t>
            </a:r>
            <a:r>
              <a:rPr lang="es-AR" sz="2400" b="1" dirty="0" smtClean="0"/>
              <a:t>Argentina. </a:t>
            </a:r>
            <a:r>
              <a:rPr lang="es-AR" sz="2400" b="1" dirty="0" smtClean="0"/>
              <a:t>Desafíos y Oportunidades. </a:t>
            </a:r>
            <a:endParaRPr lang="es-AR" sz="2400" dirty="0"/>
          </a:p>
        </p:txBody>
      </p:sp>
    </p:spTree>
    <p:extLst>
      <p:ext uri="{BB962C8B-B14F-4D97-AF65-F5344CB8AC3E}">
        <p14:creationId xmlns:p14="http://schemas.microsoft.com/office/powerpoint/2010/main" val="167008348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140</TotalTime>
  <Words>2111</Words>
  <Application>Microsoft Office PowerPoint</Application>
  <PresentationFormat>Presentación en pantalla (4:3)</PresentationFormat>
  <Paragraphs>199</Paragraphs>
  <Slides>42</Slides>
  <Notes>0</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Tema de Office</vt:lpstr>
      <vt:lpstr>Exportaciones y Logística Agrícolas de Argentina.  Desafíos y Oportunidades.   XXV Seminario Internacional de Puertos, Vías Navegables, Transporte Multimodal y Comercio Exterior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Presentación de PowerPoint</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lpstr>Exportaciones y Logística Agrícolas de Argentina. Desafíos y Oportunidades.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Infraestructura Portuaria Argentina. Desafíos y Oportunidades. </dc:title>
  <dc:creator>Usuario</dc:creator>
  <cp:lastModifiedBy>Usuario</cp:lastModifiedBy>
  <cp:revision>10</cp:revision>
  <dcterms:created xsi:type="dcterms:W3CDTF">2015-10-13T13:57:37Z</dcterms:created>
  <dcterms:modified xsi:type="dcterms:W3CDTF">2015-10-13T17:47:01Z</dcterms:modified>
</cp:coreProperties>
</file>